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6" r:id="rId4"/>
    <p:sldId id="261" r:id="rId5"/>
    <p:sldId id="270" r:id="rId6"/>
    <p:sldId id="278" r:id="rId7"/>
    <p:sldId id="273" r:id="rId8"/>
    <p:sldId id="279" r:id="rId9"/>
    <p:sldId id="275" r:id="rId10"/>
    <p:sldId id="276" r:id="rId11"/>
    <p:sldId id="271" r:id="rId12"/>
    <p:sldId id="267" r:id="rId13"/>
    <p:sldId id="260" r:id="rId14"/>
    <p:sldId id="262" r:id="rId15"/>
    <p:sldId id="274" r:id="rId16"/>
    <p:sldId id="259" r:id="rId17"/>
    <p:sldId id="277" r:id="rId18"/>
    <p:sldId id="265" r:id="rId19"/>
  </p:sldIdLst>
  <p:sldSz cx="18288000" cy="10287000"/>
  <p:notesSz cx="6858000" cy="9144000"/>
  <p:embeddedFontLst>
    <p:embeddedFont>
      <p:font typeface="Glacial Indifference Bold" panose="020B0604020202020204" charset="0"/>
      <p:regular r:id="rId21"/>
    </p:embeddedFont>
    <p:embeddedFont>
      <p:font typeface="HK Grotesk" panose="020B0604020202020204" charset="0"/>
      <p:regular r:id="rId22"/>
    </p:embeddedFont>
    <p:embeddedFont>
      <p:font typeface="HK Grotesk Italics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7938" autoAdjust="0"/>
  </p:normalViewPr>
  <p:slideViewPr>
    <p:cSldViewPr>
      <p:cViewPr>
        <p:scale>
          <a:sx n="50" d="100"/>
          <a:sy n="50" d="100"/>
        </p:scale>
        <p:origin x="516" y="-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0B953-3D3C-45CC-AF0F-A84F899ED8ED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6A770-DBA4-46B4-AC81-B98FE9CED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44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116516" y="-3273956"/>
            <a:ext cx="10054968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33900" y="5593087"/>
            <a:ext cx="9144000" cy="2927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Prompt-Based Anomaly Detection System</a:t>
            </a:r>
          </a:p>
          <a:p>
            <a:pPr algn="ctr">
              <a:lnSpc>
                <a:spcPts val="4570"/>
              </a:lnSpc>
            </a:pPr>
            <a:endParaRPr lang="en-US" sz="3264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VAND 3.0 Challenge MVTEC AD 2 Dataset Unsupervised Anomaly Detection and Localization in Industrial Products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16516" y="2421708"/>
            <a:ext cx="9978768" cy="1449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PROMPT DEFECT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853D0-A91E-069B-6DCE-CD985DEB7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E3EBEA0-9F74-F6BF-D255-5EE2CDC32CD3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7D8E15A8-40D7-DC52-7CA2-EA8570931807}"/>
              </a:ext>
            </a:extLst>
          </p:cNvPr>
          <p:cNvSpPr/>
          <p:nvPr/>
        </p:nvSpPr>
        <p:spPr>
          <a:xfrm rot="5400000">
            <a:off x="2113643" y="-2078969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1FAE7AA-C61C-7A64-B4EF-C206CD4541E3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EAAE4DA-9E6E-2DCE-47F2-C90AA9CF4602}"/>
              </a:ext>
            </a:extLst>
          </p:cNvPr>
          <p:cNvSpPr txBox="1"/>
          <p:nvPr/>
        </p:nvSpPr>
        <p:spPr>
          <a:xfrm>
            <a:off x="1057125" y="2320674"/>
            <a:ext cx="6142093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40875E5-938C-4A8B-B767-39077ED2534C}"/>
              </a:ext>
            </a:extLst>
          </p:cNvPr>
          <p:cNvSpPr txBox="1"/>
          <p:nvPr/>
        </p:nvSpPr>
        <p:spPr>
          <a:xfrm>
            <a:off x="1057125" y="3135279"/>
            <a:ext cx="7402185" cy="646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Challenges in Implementation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Limited Dataset</a:t>
            </a:r>
            <a:r>
              <a:rPr lang="en-US" sz="2800" dirty="0">
                <a:solidFill>
                  <a:schemeClr val="bg1"/>
                </a:solidFill>
              </a:rPr>
              <a:t>: Dependent on the availability of </a:t>
            </a:r>
            <a:r>
              <a:rPr lang="en-US" sz="2800" b="1" dirty="0">
                <a:solidFill>
                  <a:schemeClr val="bg1"/>
                </a:solidFill>
              </a:rPr>
              <a:t>high-quality labeled datasets</a:t>
            </a:r>
            <a:r>
              <a:rPr lang="en-US" sz="2800" dirty="0">
                <a:solidFill>
                  <a:schemeClr val="bg1"/>
                </a:solidFill>
              </a:rPr>
              <a:t> like </a:t>
            </a:r>
            <a:r>
              <a:rPr lang="en-US" sz="2800" dirty="0" err="1">
                <a:solidFill>
                  <a:schemeClr val="bg1"/>
                </a:solidFill>
              </a:rPr>
              <a:t>MVTec</a:t>
            </a:r>
            <a:r>
              <a:rPr lang="en-US" sz="2800" dirty="0">
                <a:solidFill>
                  <a:schemeClr val="bg1"/>
                </a:solidFill>
              </a:rPr>
              <a:t>, restricting generalization.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Contextual Anomalies</a:t>
            </a:r>
            <a:r>
              <a:rPr lang="en-US" sz="2800" dirty="0">
                <a:solidFill>
                  <a:schemeClr val="bg1"/>
                </a:solidFill>
              </a:rPr>
              <a:t>: Difficulty in detecting anomalies outside the predefined defect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Computation</a:t>
            </a:r>
            <a:r>
              <a:rPr lang="en-US" sz="2800" dirty="0">
                <a:solidFill>
                  <a:schemeClr val="bg1"/>
                </a:solidFill>
              </a:rPr>
              <a:t>: </a:t>
            </a:r>
            <a:r>
              <a:rPr lang="en-US" sz="2800" b="1" dirty="0">
                <a:solidFill>
                  <a:schemeClr val="bg1"/>
                </a:solidFill>
              </a:rPr>
              <a:t>GPU-intensive</a:t>
            </a:r>
            <a:r>
              <a:rPr lang="en-US" sz="2800" dirty="0">
                <a:solidFill>
                  <a:schemeClr val="bg1"/>
                </a:solidFill>
              </a:rPr>
              <a:t> processing due to large models (e.g., CLIP) and the high number of parameters in the prompt learning mechanism.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Fine-tuning</a:t>
            </a:r>
            <a:r>
              <a:rPr lang="en-US" sz="2800" dirty="0">
                <a:solidFill>
                  <a:schemeClr val="bg1"/>
                </a:solidFill>
              </a:rPr>
              <a:t>: Hyperparameter tuning (like lambda values) can be tedious for optimal performance.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Real-Time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Anomalies detected might be </a:t>
            </a:r>
            <a:r>
              <a:rPr lang="en-US" sz="2800" b="1" dirty="0">
                <a:solidFill>
                  <a:schemeClr val="bg1"/>
                </a:solidFill>
              </a:rPr>
              <a:t>context-dependent</a:t>
            </a:r>
            <a:r>
              <a:rPr lang="en-US" sz="2800" dirty="0">
                <a:solidFill>
                  <a:schemeClr val="bg1"/>
                </a:solidFill>
              </a:rPr>
              <a:t>, requiring further validation.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9EFEBFDB-1FB9-2D11-77D0-7FB71BAD458B}"/>
              </a:ext>
            </a:extLst>
          </p:cNvPr>
          <p:cNvSpPr txBox="1"/>
          <p:nvPr/>
        </p:nvSpPr>
        <p:spPr>
          <a:xfrm>
            <a:off x="1028700" y="487641"/>
            <a:ext cx="6142093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Real-World Applications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597739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C4E28-E2B7-C3A9-2F28-BF3B4FE61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6BADC52-870B-EA70-E113-CF4789518608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8E3FF07-7FAC-921A-1EBE-F59446FA75C1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9A38207-77EF-B13B-5FBE-9659BFC844D8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F036E31-BF9F-D2D0-B6D0-3C7EF84CB756}"/>
              </a:ext>
            </a:extLst>
          </p:cNvPr>
          <p:cNvSpPr txBox="1"/>
          <p:nvPr/>
        </p:nvSpPr>
        <p:spPr>
          <a:xfrm>
            <a:off x="1485672" y="825994"/>
            <a:ext cx="5751418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Key Components: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DDCF064-42DD-4639-14F4-183E95A33E92}"/>
              </a:ext>
            </a:extLst>
          </p:cNvPr>
          <p:cNvSpPr txBox="1"/>
          <p:nvPr/>
        </p:nvSpPr>
        <p:spPr>
          <a:xfrm>
            <a:off x="1040732" y="3340249"/>
            <a:ext cx="7402185" cy="64843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Prompt-Based Anomaly Detection (</a:t>
            </a:r>
            <a:r>
              <a:rPr lang="en-US" sz="2799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PromptAD</a:t>
            </a: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) leverages CLIP model embeddings to detect anomalies in visual data.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Introduces learned prompts that guide the anomaly detection process by emphasizing anomaly-specific features.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Combines contrastive loss, localization head, and prompt alignment to enhance detection accuracy and feature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1572714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3A41E-4CA5-2D86-8FA3-8EA254F6F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06A518D-7A94-63AE-5F97-BCE3A01FA9E5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752B063-EA54-559E-BBDD-ABC947B9D138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7771FDF-13CE-F0DD-0398-873316EC4404}"/>
              </a:ext>
            </a:extLst>
          </p:cNvPr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C48806D-7E08-8040-B071-93E0A1561CE5}"/>
              </a:ext>
            </a:extLst>
          </p:cNvPr>
          <p:cNvSpPr txBox="1"/>
          <p:nvPr/>
        </p:nvSpPr>
        <p:spPr>
          <a:xfrm>
            <a:off x="1057125" y="3699822"/>
            <a:ext cx="7402185" cy="248324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Pixel-Level Localization: Accurate segmentation of defective regions.</a:t>
            </a:r>
          </a:p>
          <a:p>
            <a:pPr marL="302259" lvl="1"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Robustness Assessment: Ensuring performance across varied test scenarios.</a:t>
            </a:r>
          </a:p>
        </p:txBody>
      </p:sp>
    </p:spTree>
    <p:extLst>
      <p:ext uri="{BB962C8B-B14F-4D97-AF65-F5344CB8AC3E}">
        <p14:creationId xmlns:p14="http://schemas.microsoft.com/office/powerpoint/2010/main" val="2403825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0172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91400" y="2933700"/>
            <a:ext cx="944880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22238" indent="-122238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EVALUATION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421880" y="5498334"/>
            <a:ext cx="9143999" cy="21351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Segmentation F1 Score (SegF1): Balance between precision and recall in pixel-level anomaly detection.</a:t>
            </a:r>
          </a:p>
          <a:p>
            <a:pPr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Image AUC : For global image anomaly detection.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543800" y="1714500"/>
            <a:ext cx="6970486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APPROACH</a:t>
            </a:r>
          </a:p>
        </p:txBody>
      </p:sp>
      <p:sp>
        <p:nvSpPr>
          <p:cNvPr id="3" name="Freeform 3"/>
          <p:cNvSpPr/>
          <p:nvPr/>
        </p:nvSpPr>
        <p:spPr>
          <a:xfrm rot="5400000" flipV="1">
            <a:off x="-1703070" y="1344930"/>
            <a:ext cx="10264140" cy="7620000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603ECF-5D5C-4835-32CF-17B672BA8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2" y="3086100"/>
            <a:ext cx="5638800" cy="6667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AD555-FB6C-0A6F-1195-633DE87AC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12A95BE-3B29-ED89-B0D0-3A849E5585BC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144B37D-17AD-B96C-7600-09E282D8EC3E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9C4F79B-68A8-EA9A-59DD-0BED65B6846D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09A0223-4820-1623-AB2B-1DD866364917}"/>
              </a:ext>
            </a:extLst>
          </p:cNvPr>
          <p:cNvSpPr txBox="1"/>
          <p:nvPr/>
        </p:nvSpPr>
        <p:spPr>
          <a:xfrm>
            <a:off x="1057125" y="1268679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Results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1544D01-9BAA-304F-2E28-4D653A2CA993}"/>
              </a:ext>
            </a:extLst>
          </p:cNvPr>
          <p:cNvSpPr txBox="1"/>
          <p:nvPr/>
        </p:nvSpPr>
        <p:spPr>
          <a:xfrm>
            <a:off x="1057125" y="2975874"/>
            <a:ext cx="7402185" cy="6032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Metrics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Overall Performance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Average Image-level AUC: 85.4%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Pixel-level AUC: 83.2%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Category Performance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Example: Bottle category detection performance with </a:t>
            </a:r>
            <a:r>
              <a:rPr lang="en-US" sz="2800" b="1" dirty="0">
                <a:solidFill>
                  <a:schemeClr val="bg1"/>
                </a:solidFill>
              </a:rPr>
              <a:t>F1-score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chemeClr val="bg1"/>
                </a:solidFill>
              </a:rPr>
              <a:t>Pixel AUC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chemeClr val="bg1"/>
                </a:solidFill>
              </a:rPr>
              <a:t>ROC-AUC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Anomaly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Normal Class</a:t>
            </a:r>
            <a:r>
              <a:rPr lang="en-US" sz="2800" dirty="0">
                <a:solidFill>
                  <a:schemeClr val="bg1"/>
                </a:solidFill>
              </a:rPr>
              <a:t>: True positives identified with minimal false positives.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Defective Class</a:t>
            </a:r>
            <a:r>
              <a:rPr lang="en-US" sz="2800" dirty="0">
                <a:solidFill>
                  <a:schemeClr val="bg1"/>
                </a:solidFill>
              </a:rPr>
              <a:t>: High precision and recall, especially with specific defects like "dented" or "scratched."</a:t>
            </a:r>
          </a:p>
        </p:txBody>
      </p:sp>
    </p:spTree>
    <p:extLst>
      <p:ext uri="{BB962C8B-B14F-4D97-AF65-F5344CB8AC3E}">
        <p14:creationId xmlns:p14="http://schemas.microsoft.com/office/powerpoint/2010/main" val="4202162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57125" y="2320674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Challenges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9424" y="3695700"/>
            <a:ext cx="7402185" cy="498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Real-World Variability: Handling diverse lighting, transparency, and overlapping objects.</a:t>
            </a:r>
          </a:p>
          <a:p>
            <a:pPr marL="302259" lvl="1"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Extremely Small Defects: Detecting subtle anomalies occupying small regions.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Unsupervised Learning: Learning from normal images without any prior defect information.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98535-F146-0329-E716-CF10E215C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AC43218-285B-91CB-08AA-50A701755727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D9BB1CB-4E8F-50D7-9256-C523566C1C72}"/>
              </a:ext>
            </a:extLst>
          </p:cNvPr>
          <p:cNvSpPr/>
          <p:nvPr/>
        </p:nvSpPr>
        <p:spPr>
          <a:xfrm rot="5400000">
            <a:off x="2113643" y="-23041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D848D42-F0A2-408D-957C-69DDE4C8A626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AC276FC-5E73-A079-5381-77DAB156B3C2}"/>
              </a:ext>
            </a:extLst>
          </p:cNvPr>
          <p:cNvSpPr txBox="1"/>
          <p:nvPr/>
        </p:nvSpPr>
        <p:spPr>
          <a:xfrm>
            <a:off x="1057125" y="2320674"/>
            <a:ext cx="6142093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46379DB-9C62-97A3-F40C-E7F1D40655B8}"/>
              </a:ext>
            </a:extLst>
          </p:cNvPr>
          <p:cNvSpPr txBox="1"/>
          <p:nvPr/>
        </p:nvSpPr>
        <p:spPr>
          <a:xfrm>
            <a:off x="870908" y="2227714"/>
            <a:ext cx="7402185" cy="7325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Summary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1"/>
                </a:solidFill>
              </a:rPr>
              <a:t>PromptAD</a:t>
            </a:r>
            <a:r>
              <a:rPr lang="en-US" sz="2800" dirty="0">
                <a:solidFill>
                  <a:schemeClr val="bg1"/>
                </a:solidFill>
              </a:rPr>
              <a:t> is an innovative approach for anomaly detection, utilizing CLIP-based embeddings and learned prompts to detect and localize defects in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Our model achieves </a:t>
            </a:r>
            <a:r>
              <a:rPr lang="en-US" sz="2800" b="1" dirty="0">
                <a:solidFill>
                  <a:schemeClr val="bg1"/>
                </a:solidFill>
              </a:rPr>
              <a:t>high accuracy</a:t>
            </a:r>
            <a:r>
              <a:rPr lang="en-US" sz="2800" dirty="0">
                <a:solidFill>
                  <a:schemeClr val="bg1"/>
                </a:solidFill>
              </a:rPr>
              <a:t> in detecting visual anomalies across multiple categories.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Expanding to handle </a:t>
            </a:r>
            <a:r>
              <a:rPr lang="en-US" sz="2800" b="1" dirty="0">
                <a:solidFill>
                  <a:schemeClr val="bg1"/>
                </a:solidFill>
              </a:rPr>
              <a:t>more complex anomaly types</a:t>
            </a:r>
            <a:r>
              <a:rPr lang="en-US" sz="2800" dirty="0">
                <a:solidFill>
                  <a:schemeClr val="bg1"/>
                </a:solidFill>
              </a:rPr>
              <a:t> (e.g., rare defects).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Optimizing for </a:t>
            </a:r>
            <a:r>
              <a:rPr lang="en-US" sz="2800" b="1" dirty="0">
                <a:solidFill>
                  <a:schemeClr val="bg1"/>
                </a:solidFill>
              </a:rPr>
              <a:t>real-time</a:t>
            </a:r>
            <a:r>
              <a:rPr lang="en-US" sz="2800" dirty="0">
                <a:solidFill>
                  <a:schemeClr val="bg1"/>
                </a:solidFill>
              </a:rPr>
              <a:t> detection in resource-constrained environments.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Key Takeaways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Strong performance</a:t>
            </a:r>
            <a:r>
              <a:rPr lang="en-US" sz="2800" dirty="0">
                <a:solidFill>
                  <a:schemeClr val="bg1"/>
                </a:solidFill>
              </a:rPr>
              <a:t> in industrial and medical anomaly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Promising avenue for research</a:t>
            </a:r>
            <a:r>
              <a:rPr lang="en-US" sz="2800" dirty="0">
                <a:solidFill>
                  <a:schemeClr val="bg1"/>
                </a:solidFill>
              </a:rPr>
              <a:t> in </a:t>
            </a:r>
            <a:r>
              <a:rPr lang="en-US" sz="2800" b="1" dirty="0">
                <a:solidFill>
                  <a:schemeClr val="bg1"/>
                </a:solidFill>
              </a:rPr>
              <a:t>self-supervised learning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b="1" dirty="0">
                <a:solidFill>
                  <a:schemeClr val="bg1"/>
                </a:solidFill>
              </a:rPr>
              <a:t>zero-shot anomaly detection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1AF10C07-FA52-3CAB-CEDA-1BC55F8C9DAE}"/>
              </a:ext>
            </a:extLst>
          </p:cNvPr>
          <p:cNvSpPr txBox="1"/>
          <p:nvPr/>
        </p:nvSpPr>
        <p:spPr>
          <a:xfrm>
            <a:off x="870908" y="764454"/>
            <a:ext cx="6142093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Conclusion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4025032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5626628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16061" y="9620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16061" y="87344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0755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r="-2471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171700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About us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80023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Muhammad Taha Mustafa		22K-8735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25D44F87-E030-6C8C-BFE5-061DEF534866}"/>
              </a:ext>
            </a:extLst>
          </p:cNvPr>
          <p:cNvSpPr txBox="1"/>
          <p:nvPr/>
        </p:nvSpPr>
        <p:spPr>
          <a:xfrm>
            <a:off x="1028700" y="5295807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Saad Shuraim Rashid 			22K-4108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9B638635-0B2D-5CC5-8571-907DB1C5C2EC}"/>
              </a:ext>
            </a:extLst>
          </p:cNvPr>
          <p:cNvSpPr txBox="1"/>
          <p:nvPr/>
        </p:nvSpPr>
        <p:spPr>
          <a:xfrm>
            <a:off x="1028700" y="6311591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Sharique Shah Lakhani 		22K-8712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92318910-8148-ED76-B7C4-0C273C2074BF}"/>
              </a:ext>
            </a:extLst>
          </p:cNvPr>
          <p:cNvSpPr txBox="1"/>
          <p:nvPr/>
        </p:nvSpPr>
        <p:spPr>
          <a:xfrm>
            <a:off x="1028700" y="7327375"/>
            <a:ext cx="7899970" cy="508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Muhammad Arish khan 		22K-4118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EE670-AFC6-7265-6130-52009AEE0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11EA49D-642E-FBC4-3DA9-F4F8E89E4C4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08C04C1-137B-317A-D304-5EF69EB61E60}"/>
              </a:ext>
            </a:extLst>
          </p:cNvPr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781E23E-8015-7212-B39F-743F702274C4}"/>
              </a:ext>
            </a:extLst>
          </p:cNvPr>
          <p:cNvSpPr txBox="1"/>
          <p:nvPr/>
        </p:nvSpPr>
        <p:spPr>
          <a:xfrm>
            <a:off x="6748187" y="2705100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18798D0-6B1D-F3A7-460F-512EE0B00FC2}"/>
              </a:ext>
            </a:extLst>
          </p:cNvPr>
          <p:cNvSpPr txBox="1"/>
          <p:nvPr/>
        </p:nvSpPr>
        <p:spPr>
          <a:xfrm>
            <a:off x="6772250" y="4001564"/>
            <a:ext cx="7821771" cy="2673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an unsupervised anomaly detection model using MVTEC AD 2.Identify and localize defects in industrial products. Model trained solely on normal images, evaluated on a mix of normal and anomalous images.</a:t>
            </a:r>
          </a:p>
        </p:txBody>
      </p:sp>
    </p:spTree>
    <p:extLst>
      <p:ext uri="{BB962C8B-B14F-4D97-AF65-F5344CB8AC3E}">
        <p14:creationId xmlns:p14="http://schemas.microsoft.com/office/powerpoint/2010/main" val="2510297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TextBox 6"/>
          <p:cNvSpPr txBox="1"/>
          <p:nvPr/>
        </p:nvSpPr>
        <p:spPr>
          <a:xfrm>
            <a:off x="5163613" y="900618"/>
            <a:ext cx="7960773" cy="30008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sz="10373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</a:t>
            </a:r>
            <a:br>
              <a:rPr lang="en-US" sz="10373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</a:br>
            <a:r>
              <a:rPr lang="en-US" sz="10373" b="1" dirty="0" err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Overeviw</a:t>
            </a:r>
            <a:endParaRPr lang="en-US" sz="10373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12" name="Freeform 3"/>
          <p:cNvSpPr/>
          <p:nvPr/>
        </p:nvSpPr>
        <p:spPr>
          <a:xfrm>
            <a:off x="0" y="22861"/>
            <a:ext cx="9677400" cy="10286999"/>
          </a:xfrm>
          <a:custGeom>
            <a:avLst/>
            <a:gdLst/>
            <a:ahLst/>
            <a:cxnLst/>
            <a:rect l="l" t="t" r="r" b="b"/>
            <a:pathLst>
              <a:path w="17024727" h="10737964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3699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13" name="Picture 7" descr="Datasets for your research: MVTec Software">
            <a:extLst>
              <a:ext uri="{FF2B5EF4-FFF2-40B4-BE49-F238E27FC236}">
                <a16:creationId xmlns:a16="http://schemas.microsoft.com/office/drawing/2014/main" id="{FF222719-4D32-8987-B02D-37AB669DF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0" y="3963221"/>
            <a:ext cx="4609476" cy="300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MVTec Anomaly Detection 2 Dataset: MVTec Software">
            <a:extLst>
              <a:ext uri="{FF2B5EF4-FFF2-40B4-BE49-F238E27FC236}">
                <a16:creationId xmlns:a16="http://schemas.microsoft.com/office/drawing/2014/main" id="{9EDCCFCB-3420-AAED-84B1-73E01469B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20" y="7125110"/>
            <a:ext cx="4594236" cy="300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0CCBCE6-8981-7255-5B52-540105B4B5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0432" y="3955601"/>
            <a:ext cx="4760297" cy="30190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35DD11-F178-8A65-C2FB-D5D7E1100C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0059" y="3963221"/>
            <a:ext cx="4790611" cy="300082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72E51-DE0A-C5F1-2A69-8EECE31D5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6C01CDB-D5D2-AFC4-C65A-3BCC9A6A97B7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613A121-1C00-E7A7-3419-B05FB781AE6B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6D82D84-0F7B-8F28-A922-4AF01D1E2399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863415C-69C5-C4EE-7C4B-1BCF2421F4B8}"/>
              </a:ext>
            </a:extLst>
          </p:cNvPr>
          <p:cNvSpPr txBox="1"/>
          <p:nvPr/>
        </p:nvSpPr>
        <p:spPr>
          <a:xfrm>
            <a:off x="1008647" y="800100"/>
            <a:ext cx="6142093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Approach</a:t>
            </a:r>
          </a:p>
          <a:p>
            <a:pPr algn="l">
              <a:lnSpc>
                <a:spcPts val="8039"/>
              </a:lnSpc>
            </a:pPr>
            <a:endParaRPr lang="en-US" sz="7114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54C2C62-56C5-9237-20AD-B49FB8953543}"/>
              </a:ext>
            </a:extLst>
          </p:cNvPr>
          <p:cNvSpPr txBox="1"/>
          <p:nvPr/>
        </p:nvSpPr>
        <p:spPr>
          <a:xfrm>
            <a:off x="390632" y="2476500"/>
            <a:ext cx="7402185" cy="6484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Prompt-Based Anomaly Detection (</a:t>
            </a:r>
            <a:r>
              <a:rPr lang="en-US" sz="2799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PromptAD</a:t>
            </a: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) leverages CLIP model embeddings to detect anomalies in visual data.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Introduces learned prompts that guide the anomaly detection process by emphasizing anomaly-specific features.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Combines contrastive loss, localization head, and prompt alignment to enhance detection accuracy and feature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2102434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152A2B-88FD-6C20-D736-0388A72A2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413ED3F-4246-264E-9C41-D2EE827BDE9E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69E6316-0067-33EE-151B-4284E23C3687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F59FF81-D199-0B87-44F4-6A9B99C044C3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D63AF9C-BBF6-FE24-42A3-623841EEF112}"/>
              </a:ext>
            </a:extLst>
          </p:cNvPr>
          <p:cNvSpPr txBox="1"/>
          <p:nvPr/>
        </p:nvSpPr>
        <p:spPr>
          <a:xfrm>
            <a:off x="702667" y="746519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Approach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4D8853F-9988-706F-A36D-2D7CA30278A7}"/>
              </a:ext>
            </a:extLst>
          </p:cNvPr>
          <p:cNvSpPr txBox="1"/>
          <p:nvPr/>
        </p:nvSpPr>
        <p:spPr>
          <a:xfrm>
            <a:off x="693062" y="2402205"/>
            <a:ext cx="7402185" cy="689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bg1"/>
                </a:solidFill>
              </a:rPr>
              <a:t>Key Components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CLIP Vision Model</a:t>
            </a:r>
            <a:r>
              <a:rPr lang="en-US" sz="3200" dirty="0">
                <a:solidFill>
                  <a:schemeClr val="bg1"/>
                </a:solidFill>
              </a:rPr>
              <a:t>: Encodes images into feature space.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Vision Prompt Learner</a:t>
            </a:r>
            <a:r>
              <a:rPr lang="en-US" sz="3200" dirty="0">
                <a:solidFill>
                  <a:schemeClr val="bg1"/>
                </a:solidFill>
              </a:rPr>
              <a:t>: Learns anomaly-specific prompts.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Anomaly Localization Head</a:t>
            </a:r>
            <a:r>
              <a:rPr lang="en-US" sz="3200" dirty="0">
                <a:solidFill>
                  <a:schemeClr val="bg1"/>
                </a:solidFill>
              </a:rPr>
              <a:t>: Generates spatial anomaly maps.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Loss Functions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Contrastive Prompt 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EAM (Embedding Alignment Margin) 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Prompt Alignment Loss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Dice Loss (for pixel-level localization)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BCE Loss (for anomaly score)</a:t>
            </a:r>
          </a:p>
        </p:txBody>
      </p:sp>
    </p:spTree>
    <p:extLst>
      <p:ext uri="{BB962C8B-B14F-4D97-AF65-F5344CB8AC3E}">
        <p14:creationId xmlns:p14="http://schemas.microsoft.com/office/powerpoint/2010/main" val="98974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D1685-4956-300F-57DF-0431CE2BC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ED3B23A-9863-A845-9FEC-D624BD163DF4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4478E08-4C80-D27D-7EFF-E882502BF07E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2757547-94F0-C7C8-BC0C-7671F6281117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88FFA62-E46F-1520-BFDE-97006ED753A3}"/>
              </a:ext>
            </a:extLst>
          </p:cNvPr>
          <p:cNvSpPr txBox="1"/>
          <p:nvPr/>
        </p:nvSpPr>
        <p:spPr>
          <a:xfrm>
            <a:off x="1057125" y="716090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Visualization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CA637FE-58F3-512B-A923-C91ED3CD314E}"/>
              </a:ext>
            </a:extLst>
          </p:cNvPr>
          <p:cNvSpPr txBox="1"/>
          <p:nvPr/>
        </p:nvSpPr>
        <p:spPr>
          <a:xfrm>
            <a:off x="1057125" y="2169116"/>
            <a:ext cx="7402185" cy="8254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Visualizing Anomaly Maps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model generates </a:t>
            </a:r>
            <a:r>
              <a:rPr lang="en-US" sz="2800" b="1" dirty="0">
                <a:solidFill>
                  <a:schemeClr val="bg1"/>
                </a:solidFill>
              </a:rPr>
              <a:t>anomaly maps</a:t>
            </a:r>
            <a:r>
              <a:rPr lang="en-US" sz="2800" dirty="0">
                <a:solidFill>
                  <a:schemeClr val="bg1"/>
                </a:solidFill>
              </a:rPr>
              <a:t> showing areas where anomalies are most likely.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Example</a:t>
            </a:r>
            <a:r>
              <a:rPr lang="en-US" sz="2800" dirty="0">
                <a:solidFill>
                  <a:schemeClr val="bg1"/>
                </a:solidFill>
              </a:rPr>
              <a:t>: Visuals from the </a:t>
            </a:r>
            <a:r>
              <a:rPr lang="en-US" sz="2800" dirty="0" err="1">
                <a:solidFill>
                  <a:schemeClr val="bg1"/>
                </a:solidFill>
              </a:rPr>
              <a:t>MVTec</a:t>
            </a:r>
            <a:r>
              <a:rPr lang="en-US" sz="2800" dirty="0">
                <a:solidFill>
                  <a:schemeClr val="bg1"/>
                </a:solidFill>
              </a:rPr>
              <a:t> dataset displaying: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Input image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Generated anomaly 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Ground truth mask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Image Transformation</a:t>
            </a:r>
            <a:r>
              <a:rPr lang="en-US" sz="2800" dirty="0">
                <a:solidFill>
                  <a:schemeClr val="bg1"/>
                </a:solidFill>
              </a:rPr>
              <a:t>: Uses </a:t>
            </a:r>
            <a:r>
              <a:rPr lang="en-US" sz="2800" b="1" dirty="0">
                <a:solidFill>
                  <a:schemeClr val="bg1"/>
                </a:solidFill>
              </a:rPr>
              <a:t>augmented</a:t>
            </a:r>
            <a:r>
              <a:rPr lang="en-US" sz="2800" dirty="0">
                <a:solidFill>
                  <a:schemeClr val="bg1"/>
                </a:solidFill>
              </a:rPr>
              <a:t> transformations (e.g., rotation, color jitter) for robustness.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Key 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Anomaly scores and localization maps help in identifying specific defects in categories like "bottle," "cable,"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Visualization of the output anomaly maps provides insights into the spatial extent of anomalies.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endParaRPr lang="en-US" sz="3600" dirty="0">
              <a:solidFill>
                <a:schemeClr val="bg1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  <p:extLst>
      <p:ext uri="{BB962C8B-B14F-4D97-AF65-F5344CB8AC3E}">
        <p14:creationId xmlns:p14="http://schemas.microsoft.com/office/powerpoint/2010/main" val="569465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5050C-3317-525B-20C1-E80EB0BDF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8829B2B-AB73-5413-93B0-9E58D2572326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D96D69B-D8B9-9A43-0A5D-968994A825BE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3F9F4A4-4FC2-DBE7-1C11-C1826F2685CF}"/>
              </a:ext>
            </a:extLst>
          </p:cNvPr>
          <p:cNvSpPr txBox="1"/>
          <p:nvPr/>
        </p:nvSpPr>
        <p:spPr>
          <a:xfrm>
            <a:off x="1057125" y="716090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Visualization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20BDEB-6A1D-B56F-70D7-EC47F320D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25" y="1916270"/>
            <a:ext cx="7372350" cy="3838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5DC53B-F199-2DE6-9B3C-3D5D074148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084" y="1935320"/>
            <a:ext cx="7362825" cy="38195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C5A5F9-4993-F751-325A-CC8EAB024E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00" y="6124444"/>
            <a:ext cx="7343775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28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8FD10-03E4-A03E-2EA5-397710AE6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0422796-FD5E-44EE-2355-8F6C3344E2DC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D598D73-2937-6227-0705-2607724C33B5}"/>
              </a:ext>
            </a:extLst>
          </p:cNvPr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8E059C5-D90A-ABA5-6C17-C88C72268802}"/>
              </a:ext>
            </a:extLst>
          </p:cNvPr>
          <p:cNvSpPr/>
          <p:nvPr/>
        </p:nvSpPr>
        <p:spPr>
          <a:xfrm>
            <a:off x="9144000" y="1268679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AAEF58-EB3D-093B-0E3C-7C5A2D63503E}"/>
              </a:ext>
            </a:extLst>
          </p:cNvPr>
          <p:cNvSpPr txBox="1"/>
          <p:nvPr/>
        </p:nvSpPr>
        <p:spPr>
          <a:xfrm>
            <a:off x="1057125" y="1104900"/>
            <a:ext cx="6142093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200" b="1" dirty="0">
                <a:solidFill>
                  <a:schemeClr val="bg1"/>
                </a:solidFill>
              </a:rPr>
              <a:t>Limitations</a:t>
            </a:r>
            <a:endParaRPr lang="en-US" sz="7114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590A811-8351-0B7F-1A25-C9F63F549ECE}"/>
              </a:ext>
            </a:extLst>
          </p:cNvPr>
          <p:cNvSpPr txBox="1"/>
          <p:nvPr/>
        </p:nvSpPr>
        <p:spPr>
          <a:xfrm>
            <a:off x="1000626" y="2986456"/>
            <a:ext cx="7402185" cy="6463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Challenges in Implementation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Limited Dataset</a:t>
            </a:r>
            <a:r>
              <a:rPr lang="en-US" sz="2800" dirty="0">
                <a:solidFill>
                  <a:schemeClr val="bg1"/>
                </a:solidFill>
              </a:rPr>
              <a:t>: Dependent on the availability of </a:t>
            </a:r>
            <a:r>
              <a:rPr lang="en-US" sz="2800" b="1" dirty="0">
                <a:solidFill>
                  <a:schemeClr val="bg1"/>
                </a:solidFill>
              </a:rPr>
              <a:t>high-quality labeled datasets</a:t>
            </a:r>
            <a:r>
              <a:rPr lang="en-US" sz="2800" dirty="0">
                <a:solidFill>
                  <a:schemeClr val="bg1"/>
                </a:solidFill>
              </a:rPr>
              <a:t> like </a:t>
            </a:r>
            <a:r>
              <a:rPr lang="en-US" sz="2800" dirty="0" err="1">
                <a:solidFill>
                  <a:schemeClr val="bg1"/>
                </a:solidFill>
              </a:rPr>
              <a:t>MVTec</a:t>
            </a:r>
            <a:r>
              <a:rPr lang="en-US" sz="2800" dirty="0">
                <a:solidFill>
                  <a:schemeClr val="bg1"/>
                </a:solidFill>
              </a:rPr>
              <a:t>, restricting generalization.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Contextual Anomalies</a:t>
            </a:r>
            <a:r>
              <a:rPr lang="en-US" sz="2800" dirty="0">
                <a:solidFill>
                  <a:schemeClr val="bg1"/>
                </a:solidFill>
              </a:rPr>
              <a:t>: Difficulty in detecting anomalies outside the predefined defect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Computation</a:t>
            </a:r>
            <a:r>
              <a:rPr lang="en-US" sz="2800" dirty="0">
                <a:solidFill>
                  <a:schemeClr val="bg1"/>
                </a:solidFill>
              </a:rPr>
              <a:t>: </a:t>
            </a:r>
            <a:r>
              <a:rPr lang="en-US" sz="2800" b="1" dirty="0">
                <a:solidFill>
                  <a:schemeClr val="bg1"/>
                </a:solidFill>
              </a:rPr>
              <a:t>GPU-intensive</a:t>
            </a:r>
            <a:r>
              <a:rPr lang="en-US" sz="2800" dirty="0">
                <a:solidFill>
                  <a:schemeClr val="bg1"/>
                </a:solidFill>
              </a:rPr>
              <a:t> processing due to large models (e.g., CLIP) and the high number of parameters in the prompt learning mechanism.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Fine-tuning</a:t>
            </a:r>
            <a:r>
              <a:rPr lang="en-US" sz="2800" dirty="0">
                <a:solidFill>
                  <a:schemeClr val="bg1"/>
                </a:solidFill>
              </a:rPr>
              <a:t>: Hyperparameter tuning (like lambda values) can be tedious for optimal performance.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Real-Time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Anomalies detected might be </a:t>
            </a:r>
            <a:r>
              <a:rPr lang="en-US" sz="2800" b="1" dirty="0">
                <a:solidFill>
                  <a:schemeClr val="bg1"/>
                </a:solidFill>
              </a:rPr>
              <a:t>context-dependent</a:t>
            </a:r>
            <a:r>
              <a:rPr lang="en-US" sz="2800" dirty="0">
                <a:solidFill>
                  <a:schemeClr val="bg1"/>
                </a:solidFill>
              </a:rPr>
              <a:t>, requiring further validation.</a:t>
            </a:r>
          </a:p>
        </p:txBody>
      </p:sp>
    </p:spTree>
    <p:extLst>
      <p:ext uri="{BB962C8B-B14F-4D97-AF65-F5344CB8AC3E}">
        <p14:creationId xmlns:p14="http://schemas.microsoft.com/office/powerpoint/2010/main" val="1922409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773</Words>
  <Application>Microsoft Office PowerPoint</Application>
  <PresentationFormat>Custom</PresentationFormat>
  <Paragraphs>101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HK Grotesk</vt:lpstr>
      <vt:lpstr>Calibri</vt:lpstr>
      <vt:lpstr>HK Grotesk Italics</vt:lpstr>
      <vt:lpstr>Glacial Indifference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dc:creator>Syscom</dc:creator>
  <cp:lastModifiedBy>k224118 Muhammad Arish Khan</cp:lastModifiedBy>
  <cp:revision>95</cp:revision>
  <dcterms:created xsi:type="dcterms:W3CDTF">2006-08-16T00:00:00Z</dcterms:created>
  <dcterms:modified xsi:type="dcterms:W3CDTF">2025-05-12T12:30:37Z</dcterms:modified>
  <dc:identifier>DAGnMNNE7dk</dc:identifier>
</cp:coreProperties>
</file>

<file path=docProps/thumbnail.jpeg>
</file>